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60" r:id="rId5"/>
    <p:sldId id="261" r:id="rId6"/>
    <p:sldId id="272" r:id="rId7"/>
    <p:sldId id="273" r:id="rId8"/>
    <p:sldId id="274" r:id="rId9"/>
    <p:sldId id="275" r:id="rId10"/>
    <p:sldId id="276" r:id="rId11"/>
    <p:sldId id="277" r:id="rId12"/>
    <p:sldId id="278" r:id="rId13"/>
    <p:sldId id="280" r:id="rId14"/>
    <p:sldId id="268" r:id="rId15"/>
    <p:sldId id="269" r:id="rId16"/>
    <p:sldId id="270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353" autoAdjust="0"/>
    <p:restoredTop sz="94162" autoAdjust="0"/>
  </p:normalViewPr>
  <p:slideViewPr>
    <p:cSldViewPr snapToGrid="0">
      <p:cViewPr varScale="1">
        <p:scale>
          <a:sx n="67" d="100"/>
          <a:sy n="67" d="100"/>
        </p:scale>
        <p:origin x="96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2-08T11:13:26.823"/>
    </inkml:context>
    <inkml:brush xml:id="br0">
      <inkml:brushProperty name="width" value="0.35" units="cm"/>
      <inkml:brushProperty name="height" value="0.35" units="cm"/>
      <inkml:brushProperty name="color" value="#660066"/>
      <inkml:brushProperty name="ignorePressure" value="1"/>
    </inkml:brush>
  </inkml:definitions>
  <inkml:trace contextRef="#ctx0" brushRef="#br0">75 180,'-4'-1,"0"1,1-1,-1 0,1 0,-1 0,1-1,-1 1,1-1,0 0,0 0,0 0,0 0,0-1,0 1,0-1,1 0,0 0,-1 1,-1-5,-6-4,10 11,0 0,1 0,-1 0,0 1,0-1,0 0,0 0,0 0,0 0,1 0,-1 1,0-1,0 0,0 0,0 0,0 0,1 0,-1 0,0 0,0 0,0 0,1 0,-1 0,0 1,0-1,0 0,1 0,-1 0,0 0,0-1,0 1,1 0,-1 0,0 0,0 0,0 0,0 0,1 0,-1 0,0 0,0 0,0 0,0-1,1 1,-1 0,0 0,0 0,0 0,0 0,0-1,0 1,1 0,-1 0,0 0,0-1,0 1,0 0,0 0,0 0,0 0,0-1,0 1,0 0,0 0,0 0,0-1,0 1,0 0,0-1,1-24,2-2,-1 25,0 0,-1 0,1 0,-1 0,1 0,-1 0,0-1,0 1,0 0,0-1,-1 1,1-1,0 1,-1-1,0 1,0-1,0 0,0 1,0-1,0 1,-1-1,1 1,-1-1,1 1,-3-4,-1 53,15 83,-2-41,-5-55,16 58,-7-34,-2-17,-7-29,-1-1,0 1,-1-1,2 23,-4-34,0 1,0 0,0-1,0 1,0 0,0-1,0 1,0-1,0 1,0 0,0-1,0 1,-1 0,1-1,0 1,0-1,-1 1,1-1,0 1,-1-1,1 1,0-1,-1 1,1-1,-1 1,1-1,-1 1,1-1,-1 0,1 1,-2-1,-15-9,-12-28,20 19,1 0,1-1,1 0,0 0,1 0,2-1,0 1,1-1,0 0,4-38,-2 58,0 0,0 0,0 0,0 0,0 0,0 0,0 0,0 0,0 0,0 0,0 0,0 0,0 1,0-1,0 0,1 0,-1 0,0 0,0 0,0 0,0 0,0 0,0 0,0 0,0 0,0 0,0 0,1 0,-1 0,0 0,0 0,0 0,0 0,0 0,0 0,0 0,0 0,0 0,0 0,1 0,-1 0,0 0,0 0,0 0,0 0,0-1,0 1,0 0,0 0,0 0,0 0,0 0,0 0,0 0,0 0,1 0,-1 0,7 14,5 20,-5 15,-3 1,-1 0,-5 51,0-18,0-112,-1 0,-8-33,5 33,1 0,2 0,-1-38,9 48,3 24,4 33,-9 7,-3 0,-1 0,-9 47,10-93,1 1,-1 0,0 0,0 0,0 0,0 0,0 0,1 0,-1 0,0 0,0 0,0 0,0 0,0 1,1-1,-1 0,0 0,0 0,0 0,0 0,0 0,0 0,1 0,-1 0,0 0,0 0,0 1,0-1,0 0,0 0,0 0,0 0,0 0,1 0,-1 1,0-1,0 0,0 0,0 0,0 0,0 0,0 1,0-1,0 0,0 0,0 0,0 0,0 0,0 1,0-1,0 0,-1 0,1 0,0 0,0 0,0 1,0-1,0 0,0 0,0 0,0 0,-1 0,12-15,8-22,-16 30,-1 2,1-1,0 0,0 0,0 1,8-10,-11 15,0 0,1-1,-1 1,1-1,-1 1,1 0,-1-1,1 1,-1 0,1 0,-1 0,1-1,-1 1,1 0,-1 0,1 0,-1 0,1 0,-1 0,1 0,0 0,-1 0,1 0,-1 0,1 0,-1 0,2 1,-1 0,0 0,1 0,-1 0,0 1,1-1,-1 0,0 1,0-1,0 1,0-1,0 1,-1 0,2 1,19 56,6 13,-27-71,0-1,0 1,0-1,1 1,-1-1,0 0,0 1,0-1,1 1,-1-1,0 1,1-1,-1 0,0 1,1-1,-1 0,1 1,-1-1,1 0,-1 0,0 1,1-1,-1 0,1 0,-1 0,1 0,-1 1,1-1,-1 0,1 0,-1 0,2 0,9-14,2-27,-3-29,-3-2,-2 1,-7-88,1 117,-1 96,1 47,2-90,0 0,0-1,1 1,0-1,1 1,8 19,-11-29,0-1,1 1,-1 0,0 0,1-1,-1 1,0 0,1-1,-1 1,1-1,-1 1,1-1,-1 1,1-1,0 1,-1-1,1 1,-1-1,1 1,0-1,-1 0,1 0,0 1,0-1,-1 0,1 0,0 0,0 0,-1 0,2 0,0 0,-1-1,1 0,-1 1,0-1,1 0,-1 0,0 0,0 0,0 0,0-1,0 1,0 0,2-3,21-46,-17 25,-1 0,-2-1,0 0,-1 0,-2 0,-1 0,0 0,-2 0,-2 0,-5-26,9 52,0 0,0 0,0 0,0 0,0 1,0-1,0 0,0 0,0 0,-1 0,1 0,0 0,0 0,0 0,0 1,0-1,0 0,0 0,0 0,0 0,0 0,0 0,0 0,0 0,0 0,-1 0,1 0,0 0,0 0,0 0,0 0,0 0,0 0,0 0,0 0,-1 1,1-1,0 0,0 0,0-1,0 1,0 0,0 0,0 0,0 0,-1 0,1 0,0 0,0 0,-3 21,-1 26,4-25,1 63,0-78,-1 1,1-1,1 1,0-1,0 0,0 1,1-1,4 9,-7-16,0 0,0 1,1-1,-1 0,0 0,0 1,0-1,0 0,1 0,-1 1,0-1,0 0,1 0,-1 1,0-1,0 0,1 0,-1 0,0 0,1 0,-1 1,0-1,1 0,-1 0,0 0,0 0,1 0,-1 0,0 0,1 0,-1 0,0 0,1 0,-1 0,0 0,1-1,-1 1,0 0,0 0,1 0,-1 0,0 0,1-1,-1 1,0 0,0 0,1 0,-1-1,0 1,0 0,0 0,0-1,1 1,-1 0,0-1,0 1,0 0,0-1,0 1,0-1,8-20,-3-4,-1 0,-1-1,-1-40,-3 52,1 0,-2 0,0 0,-1 0,0 1,-1-1,0 1,-8-16,12 29,0 0,0 0,0-1,0 1,0 0,0 0,0-1,0 1,0 0,-1 0,1 0,0-1,0 1,0 0,0 0,0 0,-1-1,1 1,0 0,0 0,0 0,0-1,-1 1,1 0,0 0,0 0,-1 0,1 0,0 0,0 0,-1 0,1 0,0 0,0-1,-1 1,1 0,0 0,0 0,-1 1,1-1,0 0,-1 0,-3 12,3 24,1-34,0 30,6 43,-5-65,0 0,2 0,-1-1,1 1,0-1,1 0,0 0,10 16,-13-24,-1 0,1 0,-1 0,1 0,0-1,-1 1,1 0,0 0,0-1,-1 1,1 0,0-1,0 1,0-1,0 1,0-1,0 1,0-1,0 0,0 1,0-1,0 0,0 0,0 0,0 0,0 0,0 0,0 0,1 0,-1 0,2-1,-1-1,1 1,-1-1,1 0,-1 0,0 0,0 0,0-1,0 1,0-1,0 1,1-4,5-8,-1 0,-1-1,6-19,11-95,-49 309,14-115,3 1,-1 76,10-136,0-1,1 1,0-1,-1 1,2-1,-1 1,3 6,-3-11,-1 0,1 0,-1 0,1-1,-1 1,1 0,0 0,-1-1,1 1,0 0,0-1,-1 1,1 0,0-1,0 1,0-1,0 0,0 1,0-1,0 0,0 1,0-1,0 0,0 0,0 0,0 0,0 0,0 0,0 0,0 0,0-1,0 1,0 0,0 0,0-1,0 1,-1-1,1 1,0-1,0 1,0-1,0 1,-1-1,1 0,0 0,0-1,10-7,-1 0,0-1,-1-1,0 0,-1 0,0 0,-1-1,0 0,-1-1,0 1,6-23,-4 8,-1 0,-1-1,-1 0,2-49,-7 74,-2-43,2 44,0-1,0 1,-1 0,1-1,-1 1,0 0,0 0,0-1,0 1,0 0,0 0,0 0,-1 0,1 0,-1 0,-1-1,3 3,-1-1,1 1,0 0,-1 0,1 0,0 0,-1 0,1 0,-1 0,1 0,0 0,-1 0,1 0,0 0,-1 0,1 0,0 0,-1 0,1 1,0-1,-1 0,1 0,0 0,-1 0,1 1,0-1,0 0,-1 0,1 1,0-1,0 0,-1 0,1 1,0-1,0 0,0 1,0-1,0 0,-1 1,1-1,0 1,-6 17,6-17,-17 82,5 1,2 1,3 94,7-173,0 1,0-1,0 1,1-1,0 0,3 11,-4-17,0 1,1-1,-1 1,0-1,0 1,1-1,-1 1,0-1,1 1,-1-1,0 1,1-1,-1 0,1 1,-1-1,1 0,-1 1,1-1,-1 0,1 0,-1 0,1 1,-1-1,1 0,-1 0,1 0,-1 0,1 0,0 0,1-1,0 1,0-1,0 0,0 0,0 0,0 0,0-1,-1 1,1 0,-1-1,1 1,2-4,12-14,-1-2,0 0,-2 0,0-2,-2 0,0 0,-2 0,10-37,-9 22,-2 1,-1-2,-2 1,0-76,-5 111,0-2,0 0,0 0,0 0,-1 0,1 0,-1 0,0 0,-1 0,1 0,-1 0,0 1,0-1,-4-5,5 10,1-1,0 1,-1 0,1 0,-1 0,1 0,-1-1,1 1,0 0,-1 0,1 0,-1 0,1 0,-1 0,1 0,-1 0,1 0,0 1,-1-1,1 0,-1 0,1 0,-1 0,1 1,0-1,-1 0,1 0,0 1,-1-1,1 0,0 0,-1 1,1-1,0 1,0-1,-1 0,1 1,0-1,0 0,0 1,-1-1,1 1,0-1,0 2,-10 23,9-23,-11 35,1 0,2 0,2 0,1 1,2 0,1 65,3-103,0 0,0 0,0-1,0 1,0 0,0 0,1 0,-1 0,0 0,0 0,0 0,0 0,0-1,0 1,0 0,1 0,-1 0,0 0,0 0,0 0,0 0,0 0,0 0,1 0,-1 0,0 0,0 0,0 0,0 0,0 0,1 0,-1 0,0 0,0 0,0 0,0 0,0 0,0 0,1 0,-1 0,0 1,0-1,0 0,0 0,0 0,0 0,0 0,0 0,1 0,-1 0,0 1,0-1,0 0,0 0,0 0,0 0,0 0,0 0,0 1,0-1,0 0,0 0,0 0,0 0,0 0,0 1,0-1,0 0,0 0,11-16,9-22,25-94,-30 82,3 155,-15-85,14 68,-16-82,1 0,0 0,1 0,-1 0,1 0,0-1,0 1,1-1,0 0,0 0,5 5,-8-9,0-1,0 1,0 0,0 0,0-1,0 1,1 0,-1-1,0 0,1 1,-1-1,0 0,1 1,-1-1,0 0,1 0,-1 0,0 0,1 0,-1-1,0 1,3-1,-1 0,0-1,1 1,-1-1,0 0,0 0,-1 0,1 0,4-5,3-4,-1-1,0 0,8-14,-17 26,12-21,-1 1,-1-2,-1 1,-1-1,-1 0,-1-1,-1 0,-1 0,0 0,-1-44,-3 66,0 1,0 0,1-1,-1 1,0-1,0 1,0 0,0-1,0 1,0-1,0 1,0 0,0-1,0 1,0-1,0 1,0 0,0-1,0 1,-1 0,1-1,0 1,0-1,0 1,-1 0,1-1,0 1,0 0,-1 0,1-1,0 1,0 0,-1 0,1-1,0 1,-2 0,-6 15,-5 29,-2 13,3 0,2 1,-4 91,14-148,0-1,0 1,0-1,0 1,0-1,-1 0,1 1,0 0,0-1,0 1,0-1,0 1,0-1,1 1,-1-1,0 0,0 1,0-1,0 1,1-1,-1 1,0-1,0 1,1-1,-1 0,0 1,1-1,-1 1,0-1,1 0,-1 1,1-1,-1 0,0 0,1 1,-1-1,1 0,0 0,16-14,13-32,-13 13,-1 0,-2 0,-1-2,-1 0,-2 0,-2-1,-1 0,3-63,-13 86,-4 21,-5 24,0 15,2 2,2 0,3 0,1 0,3 0,5 53,-4-99,0 4,1 0,-1 0,1 0,0 0,0 0,1 0,0 0,0-1,1 1,0-1,0 1,0-1,6 7,-8-12,0-1,0 1,0-1,0 1,-1-1,1 1,0-1,0 0,0 0,0 0,0 1,0-1,0 0,0 0,0 0,0 0,0-1,0 1,0 0,0 0,0-1,0 1,0 0,0-1,0 1,0-1,0 1,0-1,-1 0,1 1,0-1,0 0,0-1,26-30,-24 28,21-32,-1-2,-2 0,-2-2,-2 0,-1-1,-2 0,-2-1,12-84,-23 123,-1-1,0 1,1-1,-1 1,-1-1,1 1,0 0,-1-1,-1-5,1 9,1 0,0 0,0 0,0 0,0-1,0 1,0 0,0 0,0 0,-1 0,1 0,0 0,0-1,0 1,0 0,-1 0,1 0,0 0,0 0,0 0,0 0,-1 0,1 0,0 0,0 0,0 0,-1 0,1 0,0 0,0 0,0 0,-1 0,1 0,0 0,0 0,0 0,0 0,-1 0,1 0,0 0,0 0,0 0,0 1,-1-1,1 0,0 0,0 0,-12 21,-4 25,2 0,-13 76,-2 97,26-194,1-16,0-1,1 0,0 1,0-1,1 1,0-1,1 1,0-1,0 1,5 14,-6-22,0-1,1 0,-1 1,0-1,0 0,1 1,-1-1,0 0,1 1,-1-1,0 0,1 1,-1-1,0 0,1 0,-1 0,1 1,-1-1,0 0,1 0,-1 0,1 0,-1 0,1 0,-1 0,1 0,-1 0,0 0,1 0,-1 0,1 0,-1 0,1 0,-1 0,17-13,8-21,-9 4,-2-1,-1-1,-1 0,-2 0,-1-1,-2-1,-1 1,-2-1,-1 0,-3-65,0 99,1-1,-1 1,0-1,0 1,0-1,0 1,0-1,0 1,0-1,0 1,0-1,0 1,0-1,0 1,0-1,0 1,0-1,0 1,0 0,-1-1,1 1,0-1,0 1,-1-1,1 1,0 0,0-1,-1 1,1-1,-1 1,1 0,0-1,-1 1,1 0,-1-1,-8 20,-4 35,5-3,2-1,3 1,5 91,-2-141,0 0,0 0,0 0,0 0,0 0,0 0,0 0,1 0,-1-1,0 1,0 0,1 0,-1 0,1 0,-1 0,1 0,-1 0,1-1,0 1,-1 0,1 0,0-1,0 1,-1-1,2 2,0-2,-1 0,0 0,0-1,0 1,0 0,0 0,0-1,0 1,0-1,0 1,0-1,0 1,0-1,0 1,0-1,0 0,-1 0,2-1,33-44,-24 25,-1 0,-1-1,-1 0,-1 0,-1-1,5-36,-7 21,-1 1,-2-1,-5-51,-1 61,-1 42,-1 44,5-29,1 75,1-93,1-1,1 1,0-1,0 0,1 0,0 0,7 15,-10-24,0 0,1-1,-1 1,0 0,1-1,-1 1,1 0,-1-1,1 1,-1 0,1-1,-1 1,1-1,-1 1,1-1,0 1,-1-1,1 0,0 1,0-1,-1 0,1 1,0-1,0 0,-1 0,1 0,0 0,0 1,0-1,-1 0,1-1,0 1,0 0,0 0,-1 0,1 0,0-1,0 1,-1 0,1 0,0-1,-1 1,1-1,0 1,-1-1,1 1,-1-1,1 1,0-1,-1 0,1 1,-1-1,0 0,1 1,-1-1,0 0,1 1,-1-1,0-1,24-47,-24 49,12-36,-1 1,-2-1,-1-1,-2 0,2-64,-14 209,2-60,2 0,6 70,-4-117,0 0,0 0,0 0,0-1,0 1,0 0,0 0,0-1,1 1,-1 0,0 0,0-1,1 1,-1 0,0-1,1 1,-1 0,1-1,-1 1,1 0,-1-1,1 1,0-1,0 1,10-11,5-30,-7-20,-1-71,-8 127,-1 76,-2-31,2 0,3 0,1 0,13 69,-16-109,0 0,0-1,1 1,-1 0,0-1,0 1,0 0,0-1,1 1,-1-1,0 1,0 0,1-1,-1 1,0-1,1 1,-1-1,1 1,-1-1,1 1,-1-1,1 1,-1-1,1 0,0 1,0-1,8-12,1-31,-1-19,-4-1,-1 0,-9-103,5 165,0-1,0 1,-1 0,1 0,0-1,0 1,-1 0,1-1,-1 1,1 0,-1 0,1 0,-1-1,0 1,-1-2,1 3,1 0,0 0,-1 0,1 0,-1 0,1 0,0 0,-1 0,1 0,-1 0,1 0,-1 0,1 0,0 0,-1 1,1-1,-1 0,1 0,0 0,-1 1,1-1,0 0,-1 0,1 1,0-1,-1 0,1 1,0-1,0 0,-1 1,-18 38,10-6,3 1,0 0,2 0,2 1,2 37,18-191,-15-24,-4 167,0-15,1-1,0 1,0-1,1 0,0 1,2 8,11-68,-12 18,-2 0,-6-61,6 93,-1 0,1 0,-1 1,0-1,1 0,-1 0,0 0,0 1,1-1,-1 0,0 1,0-1,0 1,0-1,0 1,0-1,0 1,0-1,0 1,0 0,0 0,0 0,0-1,0 1,0 0,0 0,-2 1,-41 0,30 0,-215-14,5 0,-67 13,286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2-08T11:13:28.851"/>
    </inkml:context>
    <inkml:brush xml:id="br0">
      <inkml:brushProperty name="width" value="0.35" units="cm"/>
      <inkml:brushProperty name="height" value="0.35" units="cm"/>
      <inkml:brushProperty name="color" value="#660066"/>
      <inkml:brushProperty name="ignorePressure" value="1"/>
    </inkml:brush>
  </inkml:definitions>
  <inkml:trace contextRef="#ctx0" brushRef="#br0">32 85,'-5'8,"0"0,0 0,1 1,0-1,-5 18,10-25,-1 0,0 0,1 0,-1 0,1 0,-1 0,1-1,-1 1,1 0,0-1,0 1,-1 0,1-1,0 1,0 0,-1-1,1 0,0 1,0-1,0 1,0-1,0 0,0 0,0 1,0-1,0 0,1 0,35 6,-32-6,37 4,0-2,1-2,47-6,128-27,-67 8,1 11,203 8,-4 0,-245 7,-105-2,0 1,0 0,0 0,0 0,0-1,-1 1,1 0,0-1,0 1,0-1,-1 1,1-1,0 1,-1-1,1 0,0 1,-1-1,1 0,-1 1,1-1,-1 0,1 0,-1 0,0 1,1-3,10-30,-10 29,0 0,0-1,0 1,1 0,-1 0,1 0,4-5,-3 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2-08T11:12:18.146"/>
    </inkml:context>
    <inkml:brush xml:id="br0">
      <inkml:brushProperty name="width" value="0.025" units="cm"/>
      <inkml:brushProperty name="height" value="0.025" units="cm"/>
      <inkml:brushProperty name="ignorePressure" value="1"/>
    </inkml:brush>
  </inkml:definitions>
  <inkml:trace contextRef="#ctx0" brushRef="#br0">0 0,'0'0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F23B92-3503-4299-9F21-BB2F247CD6C2}" type="datetimeFigureOut">
              <a:rPr lang="ru-RU" smtClean="0"/>
              <a:t>08.12.2022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E72459-5A08-4D29-86B3-82164A714FC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907917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E72459-5A08-4D29-86B3-82164A714FC0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878941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E72459-5A08-4D29-86B3-82164A714FC0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435353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12/8/2022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799"/>
            <a:ext cx="8825658" cy="3640667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0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j-ea"/>
                <a:cs typeface="+mj-cs"/>
              </a:rPr>
              <a:t>“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j-ea"/>
                <a:cs typeface="+mj-cs"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5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12/8/2022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12/8/2022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12/8/2022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12/8/2022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12/8/2022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12/8/2022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12/8/2022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12/8/2022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3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5" y="3129280"/>
            <a:ext cx="3401062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12/8/2022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4"/>
          <a:stretch/>
        </p:blipFill>
        <p:spPr>
          <a:xfrm>
            <a:off x="0" y="2669685"/>
            <a:ext cx="4035669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7000"/>
                </a:schemeClr>
              </a:gs>
              <a:gs pos="69000">
                <a:schemeClr val="accent5">
                  <a:alpha val="0"/>
                </a:schemeClr>
              </a:gs>
              <a:gs pos="36000">
                <a:schemeClr val="accent5"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12/8/2022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microsoft.com/office/2007/relationships/hdphoto" Target="../media/hdphoto1.wdp"/><Relationship Id="rId7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2.xml"/><Relationship Id="rId5" Type="http://schemas.openxmlformats.org/officeDocument/2006/relationships/image" Target="../media/image7.png"/><Relationship Id="rId10" Type="http://schemas.openxmlformats.org/officeDocument/2006/relationships/image" Target="../media/image10.png"/><Relationship Id="rId4" Type="http://schemas.openxmlformats.org/officeDocument/2006/relationships/customXml" Target="../ink/ink1.xml"/><Relationship Id="rId9" Type="http://schemas.openxmlformats.org/officeDocument/2006/relationships/customXml" Target="../ink/ink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28000"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EDC62A75-9AA4-4EE7-ACE4-6AE3C2C3F8B5}"/>
              </a:ext>
            </a:extLst>
          </p:cNvPr>
          <p:cNvGrpSpPr/>
          <p:nvPr/>
        </p:nvGrpSpPr>
        <p:grpSpPr>
          <a:xfrm>
            <a:off x="10475531" y="6690"/>
            <a:ext cx="597960" cy="308520"/>
            <a:chOff x="10475531" y="6690"/>
            <a:chExt cx="597960" cy="308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17" name="Рукописный ввод 16">
                  <a:extLst>
                    <a:ext uri="{FF2B5EF4-FFF2-40B4-BE49-F238E27FC236}">
                      <a16:creationId xmlns:a16="http://schemas.microsoft.com/office/drawing/2014/main" id="{77633D59-39AA-4006-9F16-8B19B765A953}"/>
                    </a:ext>
                  </a:extLst>
                </p14:cNvPr>
                <p14:cNvContentPartPr/>
                <p14:nvPr/>
              </p14:nvContentPartPr>
              <p14:xfrm>
                <a:off x="10491011" y="6690"/>
                <a:ext cx="580680" cy="259200"/>
              </p14:xfrm>
            </p:contentPart>
          </mc:Choice>
          <mc:Fallback>
            <p:pic>
              <p:nvPicPr>
                <p:cNvPr id="17" name="Рукописный ввод 16">
                  <a:extLst>
                    <a:ext uri="{FF2B5EF4-FFF2-40B4-BE49-F238E27FC236}">
                      <a16:creationId xmlns:a16="http://schemas.microsoft.com/office/drawing/2014/main" id="{77633D59-39AA-4006-9F16-8B19B765A953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428011" y="-55950"/>
                  <a:ext cx="706320" cy="38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18" name="Рукописный ввод 17">
                  <a:extLst>
                    <a:ext uri="{FF2B5EF4-FFF2-40B4-BE49-F238E27FC236}">
                      <a16:creationId xmlns:a16="http://schemas.microsoft.com/office/drawing/2014/main" id="{0A956839-26C1-4293-83D7-27AC71E18776}"/>
                    </a:ext>
                  </a:extLst>
                </p14:cNvPr>
                <p14:cNvContentPartPr/>
                <p14:nvPr/>
              </p14:nvContentPartPr>
              <p14:xfrm>
                <a:off x="10475531" y="250410"/>
                <a:ext cx="597960" cy="64800"/>
              </p14:xfrm>
            </p:contentPart>
          </mc:Choice>
          <mc:Fallback>
            <p:pic>
              <p:nvPicPr>
                <p:cNvPr id="18" name="Рукописный ввод 17">
                  <a:extLst>
                    <a:ext uri="{FF2B5EF4-FFF2-40B4-BE49-F238E27FC236}">
                      <a16:creationId xmlns:a16="http://schemas.microsoft.com/office/drawing/2014/main" id="{0A956839-26C1-4293-83D7-27AC71E18776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412531" y="187770"/>
                  <a:ext cx="723600" cy="1904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875232" y="71585"/>
            <a:ext cx="7976394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defRPr/>
            </a:pPr>
            <a:r>
              <a:rPr lang="ru-RU" altLang="ru-RU" sz="2000" b="1" dirty="0">
                <a:ea typeface="Tahoma" panose="020B0604030504040204" pitchFamily="34" charset="0"/>
                <a:cs typeface="Tahoma" panose="020B0604030504040204" pitchFamily="34" charset="0"/>
              </a:rPr>
              <a:t>Донской Государственный Технический Университет.</a:t>
            </a:r>
          </a:p>
          <a:p>
            <a:pPr algn="ctr" eaLnBrk="1" hangingPunct="1">
              <a:defRPr/>
            </a:pPr>
            <a:r>
              <a:rPr lang="ru-RU" altLang="ru-RU" sz="2000" b="1" dirty="0">
                <a:ea typeface="Tahoma" panose="020B0604030504040204" pitchFamily="34" charset="0"/>
                <a:cs typeface="Tahoma" panose="020B0604030504040204" pitchFamily="34" charset="0"/>
              </a:rPr>
              <a:t>Факультет: Информатика и вычислительная техника.</a:t>
            </a:r>
          </a:p>
          <a:p>
            <a:pPr algn="ctr" eaLnBrk="1" hangingPunct="1">
              <a:defRPr/>
            </a:pPr>
            <a:r>
              <a:rPr lang="ru-RU" altLang="ru-RU" sz="2000" b="1" dirty="0">
                <a:ea typeface="Tahoma" panose="020B0604030504040204" pitchFamily="34" charset="0"/>
                <a:cs typeface="Tahoma" panose="020B0604030504040204" pitchFamily="34" charset="0"/>
              </a:rPr>
              <a:t>Предмет: история (история России, всеобщая история)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1548602" y="2256352"/>
            <a:ext cx="914399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1" hangingPunct="1">
              <a:defRPr/>
            </a:pPr>
            <a:r>
              <a:rPr lang="ru-RU" altLang="ru-RU" sz="2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Презентация по теме</a:t>
            </a:r>
            <a:endParaRPr lang="ru-RU" sz="2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Прямоугольник 2"/>
          <p:cNvSpPr>
            <a:spLocks noChangeArrowheads="1"/>
          </p:cNvSpPr>
          <p:nvPr/>
        </p:nvSpPr>
        <p:spPr bwMode="auto">
          <a:xfrm>
            <a:off x="2223826" y="2669881"/>
            <a:ext cx="7744348" cy="7591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ctr">
              <a:lnSpc>
                <a:spcPct val="107000"/>
              </a:lnSpc>
              <a:spcAft>
                <a:spcPts val="800"/>
              </a:spcAft>
              <a:buNone/>
            </a:pPr>
            <a:r>
              <a:rPr lang="ru-RU" sz="2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Места памяти жертв немецких нацистов и боевой славы в городе Ростове-на-Дону и в Ростовской области</a:t>
            </a:r>
            <a:endParaRPr lang="ru-RU" sz="2100" dirty="0">
              <a:effectLst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TextBox 6"/>
          <p:cNvSpPr txBox="1"/>
          <p:nvPr/>
        </p:nvSpPr>
        <p:spPr>
          <a:xfrm>
            <a:off x="7258640" y="3569227"/>
            <a:ext cx="4532720" cy="20313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spcBef>
                <a:spcPct val="0"/>
              </a:spcBef>
            </a:pPr>
            <a:r>
              <a:rPr lang="en-US" sz="22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Выполнили</a:t>
            </a:r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</a:t>
            </a:r>
          </a:p>
          <a:p>
            <a:pPr algn="r">
              <a:spcBef>
                <a:spcPct val="0"/>
              </a:spcBef>
            </a:pPr>
            <a:r>
              <a:rPr lang="en-US" sz="22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Заболотный</a:t>
            </a:r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И.А.</a:t>
            </a:r>
          </a:p>
          <a:p>
            <a:pPr algn="r">
              <a:spcBef>
                <a:spcPct val="0"/>
              </a:spcBef>
            </a:pPr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Котелевец К.А.</a:t>
            </a:r>
            <a:endParaRPr lang="ru-RU" sz="2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r">
              <a:spcBef>
                <a:spcPct val="0"/>
              </a:spcBef>
            </a:pPr>
            <a:endParaRPr lang="en-US" sz="2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r">
              <a:spcBef>
                <a:spcPct val="0"/>
              </a:spcBef>
            </a:pPr>
            <a:r>
              <a:rPr lang="en-US" sz="22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Проверил</a:t>
            </a:r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</a:t>
            </a:r>
          </a:p>
          <a:p>
            <a:pPr algn="r">
              <a:spcBef>
                <a:spcPct val="0"/>
              </a:spcBef>
            </a:pPr>
            <a:r>
              <a:rPr lang="en-US" sz="22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Воскобойников</a:t>
            </a:r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С. Г.</a:t>
            </a:r>
          </a:p>
        </p:txBody>
      </p:sp>
      <p:sp>
        <p:nvSpPr>
          <p:cNvPr id="11" name="TextBox 7"/>
          <p:cNvSpPr txBox="1"/>
          <p:nvPr/>
        </p:nvSpPr>
        <p:spPr>
          <a:xfrm>
            <a:off x="4580256" y="6087930"/>
            <a:ext cx="3080695" cy="6771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22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Ростов-на-Дону</a:t>
            </a:r>
            <a:endParaRPr lang="en-US" sz="2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>
              <a:spcBef>
                <a:spcPct val="0"/>
              </a:spcBef>
            </a:pPr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2022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4CBB7C8-CAF6-4E64-8D67-9EEE9F78D0F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98509" y="-116096"/>
            <a:ext cx="2165684" cy="2165684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4" name="Рукописный ввод 3">
                <a:extLst>
                  <a:ext uri="{FF2B5EF4-FFF2-40B4-BE49-F238E27FC236}">
                    <a16:creationId xmlns:a16="http://schemas.microsoft.com/office/drawing/2014/main" id="{9C6D054F-2849-4AF9-9479-78E996D4A904}"/>
                  </a:ext>
                </a:extLst>
              </p14:cNvPr>
              <p14:cNvContentPartPr/>
              <p14:nvPr/>
            </p14:nvContentPartPr>
            <p14:xfrm>
              <a:off x="11302890" y="114200"/>
              <a:ext cx="360" cy="360"/>
            </p14:xfrm>
          </p:contentPart>
        </mc:Choice>
        <mc:Fallback>
          <p:pic>
            <p:nvPicPr>
              <p:cNvPr id="4" name="Рукописный ввод 3">
                <a:extLst>
                  <a:ext uri="{FF2B5EF4-FFF2-40B4-BE49-F238E27FC236}">
                    <a16:creationId xmlns:a16="http://schemas.microsoft.com/office/drawing/2014/main" id="{9C6D054F-2849-4AF9-9479-78E996D4A904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1298570" y="109880"/>
                <a:ext cx="9000" cy="9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24123466"/>
      </p:ext>
    </p:extLst>
  </p:cSld>
  <p:clrMapOvr>
    <a:masterClrMapping/>
  </p:clrMapOvr>
  <p:transition spd="med">
    <p:pull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10596275" y="31476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/>
              <a:t>8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287734" y="61097"/>
            <a:ext cx="986199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ru-RU" sz="36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Мемориалы </a:t>
            </a:r>
            <a:r>
              <a:rPr lang="ru-RU" sz="3600" dirty="0" err="1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Ростова</a:t>
            </a:r>
            <a:r>
              <a:rPr lang="ru-RU" sz="36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-на-Дону</a:t>
            </a:r>
            <a:endParaRPr 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451621" y="1297614"/>
            <a:ext cx="6477818" cy="49039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0215" algn="just">
              <a:spcAft>
                <a:spcPts val="800"/>
              </a:spcAft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Памятник-стела «Освободителям Ростова» возведён на центральной площади Ростова-на-Дону в честь освобождения города от нацистских войск. Торжественное открытие памятника состоялось 8 мая 1983 года. Этот памятник установлен к 40-летию освобождения Ростова-на-Дону и напоминает жителям города и его гостям о трагедии военных лет.</a:t>
            </a:r>
          </a:p>
          <a:p>
            <a:pPr indent="450215" algn="just">
              <a:spcAft>
                <a:spcPts val="800"/>
              </a:spcAft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Решение установить в Ростове памятник воинам-освободителям было принято в 1943 году, сразу после освобождения города, по итогам собрания жителей на Театральной площади. Проект постройки памятника и прилежащего к нему сквера разрабатывался неоднократно, однако денег у городского бюджета каждый раз не находилось. Проект был заморожен, но в 1980-х годах вопрос о памятнике встал вновь. На этот раз победил проект скульптора И. М. Рукавишникова и архитекторов А. Н. Филипповой и Н. Н. Миловидова, законченный в 1980 году.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192E32B9-14D5-491F-854C-A4A45F3059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7535484" y="1215614"/>
            <a:ext cx="3060791" cy="4595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93AE586-6895-4D48-8A60-AA0738D1DD21}"/>
              </a:ext>
            </a:extLst>
          </p:cNvPr>
          <p:cNvSpPr txBox="1"/>
          <p:nvPr/>
        </p:nvSpPr>
        <p:spPr>
          <a:xfrm>
            <a:off x="6827503" y="5896908"/>
            <a:ext cx="44767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Рисунок 5 - </a:t>
            </a:r>
            <a:r>
              <a:rPr lang="ru-RU" sz="18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Памятник-стела «Освободителям Ростова»</a:t>
            </a:r>
          </a:p>
        </p:txBody>
      </p:sp>
    </p:spTree>
    <p:extLst>
      <p:ext uri="{BB962C8B-B14F-4D97-AF65-F5344CB8AC3E}">
        <p14:creationId xmlns:p14="http://schemas.microsoft.com/office/powerpoint/2010/main" val="836441524"/>
      </p:ext>
    </p:extLst>
  </p:cSld>
  <p:clrMapOvr>
    <a:masterClrMapping/>
  </p:clrMapOvr>
  <p:transition spd="med">
    <p:pull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10596275" y="31476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/>
              <a:t>9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287734" y="61097"/>
            <a:ext cx="986199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ru-RU" sz="36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Мемориалы Ростовской области</a:t>
            </a:r>
            <a:endParaRPr 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229110" y="776426"/>
            <a:ext cx="6458202" cy="63196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0215" algn="just">
              <a:spcAft>
                <a:spcPts val="800"/>
              </a:spcAft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Этот самый большой памятник на территории Ростовской области установлен 7 мая 1980 года. Авторы — бакинский скульптор </a:t>
            </a:r>
            <a:r>
              <a:rPr lang="ru-RU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Эльджан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Шамилов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и ростовские архитекторы В.И. и И.В. </a:t>
            </a:r>
            <a:r>
              <a:rPr lang="ru-RU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Григор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indent="450215" algn="just">
              <a:spcAft>
                <a:spcPts val="800"/>
              </a:spcAft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Памятник установлен в честь воинов 130-й и 416-й стрелковых дивизий, в августе 1943 года совершивших прорыв Южного участка укреплений фашистских войск. 416-я дивизия была сформирована в Азербайджане в 1942 году, в 1943-м она освобождала Батайск, Ейск, Краснодар, Новочеркасск и </a:t>
            </a:r>
            <a:r>
              <a:rPr lang="ru-RU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Ростов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-на-Дону, Таганрог (в сражениях за этот город погибли более 150 тысяч советских воинов).</a:t>
            </a:r>
          </a:p>
          <a:p>
            <a:pPr indent="450215" algn="just">
              <a:spcAft>
                <a:spcPts val="800"/>
              </a:spcAft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 открытии памятника 7 мая 1980 года участвовала азербайджанская делегация во главе с первым секретарем ЦК Компартии Азербайджанской ССР Гейдаром Алиевым. В 2012 году в основном на деньги правительства Азербайджана (57 миллионов рублей) памятник был отреставрирован.</a:t>
            </a:r>
          </a:p>
          <a:p>
            <a:pPr indent="450215" algn="just">
              <a:spcAft>
                <a:spcPts val="800"/>
              </a:spcAft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По задумке скульптора </a:t>
            </a:r>
            <a:r>
              <a:rPr lang="ru-RU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Шамилова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на вершине холма всегда дует ветер, а элементы памятника должны создавать эффект аэродинамической трубы. Звук и ветер должны перенести человека в «нездешнюю атмосферу».</a:t>
            </a:r>
          </a:p>
          <a:p>
            <a:pPr indent="450215" algn="just">
              <a:spcAft>
                <a:spcPts val="800"/>
              </a:spcAft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192E32B9-14D5-491F-854C-A4A45F3059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6827503" y="1542756"/>
            <a:ext cx="5037516" cy="3772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93AE586-6895-4D48-8A60-AA0738D1DD21}"/>
              </a:ext>
            </a:extLst>
          </p:cNvPr>
          <p:cNvSpPr txBox="1"/>
          <p:nvPr/>
        </p:nvSpPr>
        <p:spPr>
          <a:xfrm>
            <a:off x="7107885" y="5315244"/>
            <a:ext cx="44767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Рисунок 6 - 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Мемориал славы на </a:t>
            </a:r>
            <a:r>
              <a:rPr lang="ru-RU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Самбекских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высотах</a:t>
            </a:r>
          </a:p>
        </p:txBody>
      </p:sp>
    </p:spTree>
    <p:extLst>
      <p:ext uri="{BB962C8B-B14F-4D97-AF65-F5344CB8AC3E}">
        <p14:creationId xmlns:p14="http://schemas.microsoft.com/office/powerpoint/2010/main" val="3243571101"/>
      </p:ext>
    </p:extLst>
  </p:cSld>
  <p:clrMapOvr>
    <a:masterClrMapping/>
  </p:clrMapOvr>
  <p:transition spd="med">
    <p:pull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10496263" y="319855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/>
              <a:t>10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287734" y="61097"/>
            <a:ext cx="986199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ru-RU" sz="36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Мемориалы Ростовской области</a:t>
            </a:r>
            <a:endParaRPr 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288485" y="1462226"/>
            <a:ext cx="7015404" cy="47295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0215" algn="just">
              <a:spcAft>
                <a:spcPts val="800"/>
              </a:spcAft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Скульпторы — Владимир Грачев, Валентина Грачева. Установлен в 1973 году. Посвящен памяти молодежной антифашистской организации, существовавшей в Таганроге в период оккупации.</a:t>
            </a:r>
          </a:p>
          <a:p>
            <a:pPr indent="450215" algn="just">
              <a:spcAft>
                <a:spcPts val="800"/>
              </a:spcAft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Высота памятника — 4 метра. Фигуры отлиты из железобетона и покрыты сверху тонкими листами обчеканенной меди. Памятник расположен рядом со школой № 2 им. А.П. Чехова, ее выпускники 1941 года как раз и стали участниками Таганрогского подполья.</a:t>
            </a:r>
          </a:p>
          <a:p>
            <a:pPr indent="450215" algn="just">
              <a:spcAft>
                <a:spcPts val="800"/>
              </a:spcAft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 1965 году, в канун 20-летия со дня Победы, большую группу таганрогских подпольщиков посмертно наградили орденами и медалями, комиссару таганрогской подпольной антифашистской организации было присвоено звание Героя Советского Союза. Тогда же в сквере по Спартаковскому переулку была установлена мемориальная плита с надписью: «Здесь будет сооружен памятник героям таганрогского подполья!» Занялись памятником только в 1972 году.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192E32B9-14D5-491F-854C-A4A45F3059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7827612" y="1081091"/>
            <a:ext cx="3310557" cy="4974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93AE586-6895-4D48-8A60-AA0738D1DD21}"/>
              </a:ext>
            </a:extLst>
          </p:cNvPr>
          <p:cNvSpPr txBox="1"/>
          <p:nvPr/>
        </p:nvSpPr>
        <p:spPr>
          <a:xfrm>
            <a:off x="7244514" y="6036744"/>
            <a:ext cx="44767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Рисунок 7 - </a:t>
            </a:r>
            <a:r>
              <a:rPr lang="ru-RU" sz="18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Памятник таганрогским подпольщикам «Клятва юности»</a:t>
            </a:r>
          </a:p>
        </p:txBody>
      </p:sp>
    </p:spTree>
    <p:extLst>
      <p:ext uri="{BB962C8B-B14F-4D97-AF65-F5344CB8AC3E}">
        <p14:creationId xmlns:p14="http://schemas.microsoft.com/office/powerpoint/2010/main" val="1318951879"/>
      </p:ext>
    </p:extLst>
  </p:cSld>
  <p:clrMapOvr>
    <a:masterClrMapping/>
  </p:clrMapOvr>
  <p:transition spd="med">
    <p:pull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10536122" y="384262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/>
              <a:t>11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287734" y="61097"/>
            <a:ext cx="986199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ru-RU" sz="36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Мемориалы Ростовской области</a:t>
            </a:r>
            <a:endParaRPr 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287734" y="1014413"/>
            <a:ext cx="4327129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0215" algn="just">
              <a:spcAft>
                <a:spcPts val="800"/>
              </a:spcAft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Памятник артиллеристам батареи Сергея </a:t>
            </a:r>
            <a:r>
              <a:rPr lang="ru-RU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Оганова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и Сергея Вавилова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находиться на пересе6чение улиц </a:t>
            </a:r>
            <a:r>
              <a:rPr lang="ru-RU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Оганова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и Таганрогской. На неё изображены рядом с орудием пять артиллеристов, совершивших бессмертный подвиг под Ростовом. Надпись гласит: «Отважным воинам Отчизны, славой вечной покрывшим себя в боях под Ростовом осенью 1941 года. Подвигу батареи С. </a:t>
            </a:r>
            <a:r>
              <a:rPr lang="ru-RU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Оганова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и С. Вавилова посвящается». Подвиг батареи </a:t>
            </a:r>
            <a:r>
              <a:rPr lang="ru-RU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Оганова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один из самых ярких в истории.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192E32B9-14D5-491F-854C-A4A45F3059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5383041" y="1533625"/>
            <a:ext cx="5877541" cy="3693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93AE586-6895-4D48-8A60-AA0738D1DD21}"/>
              </a:ext>
            </a:extLst>
          </p:cNvPr>
          <p:cNvSpPr txBox="1"/>
          <p:nvPr/>
        </p:nvSpPr>
        <p:spPr>
          <a:xfrm>
            <a:off x="5582997" y="5324375"/>
            <a:ext cx="5477628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Рисунок </a:t>
            </a: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8</a:t>
            </a:r>
            <a:r>
              <a:rPr lang="ru-RU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- </a:t>
            </a:r>
            <a:r>
              <a:rPr lang="ru-RU" sz="16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Памятник артиллеристам батареи Сергея </a:t>
            </a:r>
            <a:r>
              <a:rPr lang="ru-RU" sz="1600" dirty="0" err="1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Оганова</a:t>
            </a:r>
            <a:r>
              <a:rPr lang="ru-RU" sz="16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и Сергея</a:t>
            </a:r>
            <a:r>
              <a:rPr lang="en-US" sz="16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ru-RU" sz="16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Вавилова в</a:t>
            </a:r>
            <a:r>
              <a:rPr lang="en-US" sz="16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ru-RU" sz="16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Октябрьском районе</a:t>
            </a:r>
            <a:br>
              <a:rPr lang="ru-RU" sz="18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ru-RU" sz="1800" dirty="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5653856"/>
      </p:ext>
    </p:extLst>
  </p:cSld>
  <p:clrMapOvr>
    <a:masterClrMapping/>
  </p:clrMapOvr>
  <p:transition spd="med">
    <p:pull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10498527" y="377287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/>
              <a:t>12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1525608" y="131821"/>
            <a:ext cx="921036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ru-RU" sz="3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Заключение</a:t>
            </a:r>
            <a:endParaRPr 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846662" y="1638766"/>
            <a:ext cx="10498676" cy="35804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0215" algn="just">
              <a:spcAft>
                <a:spcPts val="800"/>
              </a:spcAft>
            </a:pPr>
            <a:r>
              <a:rPr lang="ru-RU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 связи с тяжелейшими и страшными боями в Ростовской области и в самом городе </a:t>
            </a:r>
            <a:r>
              <a:rPr lang="ru-RU" sz="22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Ростов</a:t>
            </a:r>
            <a:r>
              <a:rPr lang="ru-RU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-на-Дону существует множество мемориальных объектов, посвященных боевым и трагическим моментам истории в Великой Отечественной войне. Практически каждое знаменательное событие отмечено каким-либо мемориальным объектом. Каждому человеку Ростовская область запомнится своими многочисленными скульптурами, памятниками, мемориальными комплексами. Среди местных достопримечательностей встречаются памятники военным событиям государственного значения.</a:t>
            </a:r>
          </a:p>
          <a:p>
            <a:pPr indent="450215" algn="just">
              <a:spcAft>
                <a:spcPts val="800"/>
              </a:spcAft>
            </a:pPr>
            <a:r>
              <a:rPr lang="ru-RU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Мы всегда должны помнить тех, кто сражался за нашу Родину, кто отдал жизнь за нас, за то, чтобы у нас сейчас с вами было мирное небо над головой! </a:t>
            </a:r>
          </a:p>
        </p:txBody>
      </p:sp>
    </p:spTree>
    <p:extLst>
      <p:ext uri="{BB962C8B-B14F-4D97-AF65-F5344CB8AC3E}">
        <p14:creationId xmlns:p14="http://schemas.microsoft.com/office/powerpoint/2010/main" val="3759831719"/>
      </p:ext>
    </p:extLst>
  </p:cSld>
  <p:clrMapOvr>
    <a:masterClrMapping/>
  </p:clrMapOvr>
  <p:transition spd="med">
    <p:pull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10516586" y="373637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/>
              <a:t>13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1525608" y="-6679"/>
            <a:ext cx="9210366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ru-RU" sz="3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Список использованных источников</a:t>
            </a:r>
            <a:endParaRPr lang="en-US" sz="3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629102" y="1623392"/>
            <a:ext cx="11003377" cy="40267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spcAft>
                <a:spcPts val="800"/>
              </a:spcAft>
              <a:tabLst>
                <a:tab pos="457200" algn="l"/>
              </a:tabLst>
            </a:pPr>
            <a:r>
              <a:rPr lang="ru-RU" sz="19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1. Андрианов В.И., Терещенко А.Г. Памятники Дона: Рассказ о памятниках и памятных местах Ростовской области – </a:t>
            </a:r>
            <a:r>
              <a:rPr lang="ru-RU" sz="19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Ростов</a:t>
            </a:r>
            <a:r>
              <a:rPr lang="ru-RU" sz="19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-на-Дону: Ростовское книжное издательство, 1981 - с.176</a:t>
            </a:r>
          </a:p>
          <a:p>
            <a:pPr lvl="0" algn="just">
              <a:spcAft>
                <a:spcPts val="800"/>
              </a:spcAft>
              <a:tabLst>
                <a:tab pos="457200" algn="l"/>
              </a:tabLst>
            </a:pPr>
            <a:r>
              <a:rPr lang="ru-RU" sz="19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(Дата обращения</a:t>
            </a:r>
            <a:r>
              <a:rPr lang="en-US" sz="19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</a:t>
            </a:r>
            <a:r>
              <a:rPr lang="ru-RU" sz="19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07.12.2022 г.)</a:t>
            </a:r>
          </a:p>
          <a:p>
            <a:pPr lvl="0" algn="just">
              <a:spcAft>
                <a:spcPts val="800"/>
              </a:spcAft>
              <a:tabLst>
                <a:tab pos="457200" algn="l"/>
              </a:tabLst>
            </a:pPr>
            <a:endParaRPr lang="ru-RU" sz="19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0" algn="just">
              <a:spcAft>
                <a:spcPts val="800"/>
              </a:spcAft>
              <a:tabLst>
                <a:tab pos="457200" algn="l"/>
              </a:tabLst>
            </a:pPr>
            <a:r>
              <a:rPr lang="ru-RU" sz="19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2. Алексенко В.Н., Мартынова М.И. География Ростовской области: учебник. - </a:t>
            </a:r>
            <a:r>
              <a:rPr lang="ru-RU" sz="19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Ростов</a:t>
            </a:r>
            <a:r>
              <a:rPr lang="ru-RU" sz="19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-на-Дону: ООО «Терра», 2005-120 с.</a:t>
            </a:r>
          </a:p>
          <a:p>
            <a:pPr algn="just">
              <a:spcAft>
                <a:spcPts val="800"/>
              </a:spcAft>
              <a:tabLst>
                <a:tab pos="457200" algn="l"/>
              </a:tabLst>
            </a:pPr>
            <a:r>
              <a:rPr lang="ru-RU" sz="19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(Дата обращения</a:t>
            </a:r>
            <a:r>
              <a:rPr lang="en-US" sz="19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</a:t>
            </a:r>
            <a:r>
              <a:rPr lang="ru-RU" sz="19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07.12.2022 г.)</a:t>
            </a:r>
          </a:p>
          <a:p>
            <a:pPr lvl="0" algn="just">
              <a:spcAft>
                <a:spcPts val="800"/>
              </a:spcAft>
              <a:tabLst>
                <a:tab pos="457200" algn="l"/>
              </a:tabLst>
            </a:pPr>
            <a:endParaRPr lang="ru-RU" sz="19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0" algn="just">
              <a:spcAft>
                <a:spcPts val="800"/>
              </a:spcAft>
              <a:tabLst>
                <a:tab pos="457200" algn="l"/>
              </a:tabLst>
            </a:pPr>
            <a:r>
              <a:rPr lang="ru-RU" sz="19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3. Шулепова Э. А. Материалы свода памятников истории и культуры РСФСР. Ростовская область. — М.: Изд-во НИИ культуры, 1990. — С. 24.</a:t>
            </a:r>
          </a:p>
          <a:p>
            <a:pPr algn="just">
              <a:spcAft>
                <a:spcPts val="800"/>
              </a:spcAft>
              <a:tabLst>
                <a:tab pos="457200" algn="l"/>
              </a:tabLst>
            </a:pPr>
            <a:r>
              <a:rPr lang="ru-RU" sz="19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(Дата обращения</a:t>
            </a:r>
            <a:r>
              <a:rPr lang="en-US" sz="19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</a:t>
            </a:r>
            <a:r>
              <a:rPr lang="ru-RU" sz="19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07.12.2022 г.)</a:t>
            </a:r>
          </a:p>
        </p:txBody>
      </p:sp>
    </p:spTree>
    <p:extLst>
      <p:ext uri="{BB962C8B-B14F-4D97-AF65-F5344CB8AC3E}">
        <p14:creationId xmlns:p14="http://schemas.microsoft.com/office/powerpoint/2010/main" val="523776546"/>
      </p:ext>
    </p:extLst>
  </p:cSld>
  <p:clrMapOvr>
    <a:masterClrMapping/>
  </p:clrMapOvr>
  <p:transition spd="med">
    <p:pull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5"/>
          <p:cNvSpPr txBox="1">
            <a:spLocks noChangeArrowheads="1"/>
          </p:cNvSpPr>
          <p:nvPr/>
        </p:nvSpPr>
        <p:spPr bwMode="auto">
          <a:xfrm>
            <a:off x="1385454" y="3048000"/>
            <a:ext cx="9559637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4400" b="1" dirty="0">
                <a:latin typeface="Times New Roman" panose="02020603050405020304" pitchFamily="18" charset="0"/>
              </a:rPr>
              <a:t>БЛАГОДАРИМ  ЗА  ВНИМАНИЕ!</a:t>
            </a:r>
          </a:p>
        </p:txBody>
      </p:sp>
    </p:spTree>
    <p:extLst>
      <p:ext uri="{BB962C8B-B14F-4D97-AF65-F5344CB8AC3E}">
        <p14:creationId xmlns:p14="http://schemas.microsoft.com/office/powerpoint/2010/main" val="671090841"/>
      </p:ext>
    </p:extLst>
  </p:cSld>
  <p:clrMapOvr>
    <a:masterClrMapping/>
  </p:clrMapOvr>
  <p:transition spd="med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1"/>
          <p:cNvSpPr txBox="1">
            <a:spLocks/>
          </p:cNvSpPr>
          <p:nvPr/>
        </p:nvSpPr>
        <p:spPr>
          <a:xfrm>
            <a:off x="4351734" y="314761"/>
            <a:ext cx="3537744" cy="44291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7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>
              <a:lnSpc>
                <a:spcPct val="150000"/>
              </a:lnSpc>
              <a:defRPr/>
            </a:pPr>
            <a:r>
              <a:rPr lang="ru-RU" sz="36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Содержание</a:t>
            </a:r>
          </a:p>
        </p:txBody>
      </p:sp>
      <p:sp>
        <p:nvSpPr>
          <p:cNvPr id="14" name="Прямоугольник 13"/>
          <p:cNvSpPr/>
          <p:nvPr/>
        </p:nvSpPr>
        <p:spPr>
          <a:xfrm>
            <a:off x="513556" y="1418074"/>
            <a:ext cx="10163410" cy="32213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Введение…………………………………………....…………..…...............................</a:t>
            </a:r>
          </a:p>
          <a:p>
            <a:pPr algn="just">
              <a:lnSpc>
                <a:spcPct val="150000"/>
              </a:lnSpc>
            </a:pPr>
            <a:r>
              <a:rPr lang="ru-RU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1. </a:t>
            </a:r>
            <a:r>
              <a:rPr lang="ru-RU" sz="24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Мемориалы Ростова-на-Дону…….……….………………………………………….</a:t>
            </a:r>
          </a:p>
          <a:p>
            <a:pPr algn="just">
              <a:lnSpc>
                <a:spcPct val="150000"/>
              </a:lnSpc>
            </a:pPr>
            <a:r>
              <a:rPr lang="ru-RU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2. </a:t>
            </a:r>
            <a:r>
              <a:rPr lang="ru-RU" sz="24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Мемориалы Ростовской области</a:t>
            </a:r>
            <a:r>
              <a:rPr lang="en-US" sz="24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………</a:t>
            </a:r>
            <a:r>
              <a:rPr lang="ru-RU" sz="24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…..</a:t>
            </a:r>
            <a:r>
              <a:rPr lang="en-US" sz="24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……</a:t>
            </a:r>
            <a:r>
              <a:rPr lang="ru-RU" sz="24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…..</a:t>
            </a:r>
            <a:r>
              <a:rPr lang="en-US" sz="24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………………………………</a:t>
            </a:r>
            <a:endParaRPr lang="ru-RU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ru-RU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Заключение…………………………………………………...................................... </a:t>
            </a:r>
          </a:p>
          <a:p>
            <a:pPr algn="just">
              <a:lnSpc>
                <a:spcPct val="150000"/>
              </a:lnSpc>
            </a:pPr>
            <a:r>
              <a:rPr lang="ru-RU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Список использованных источников.………………………………………………</a:t>
            </a:r>
            <a:b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ru-RU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0552607" y="1418074"/>
            <a:ext cx="667843" cy="2786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</a:t>
            </a:r>
          </a:p>
          <a:p>
            <a:pPr>
              <a:lnSpc>
                <a:spcPct val="150000"/>
              </a:lnSpc>
            </a:pPr>
            <a:r>
              <a:rPr lang="ru-RU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</a:t>
            </a:r>
          </a:p>
          <a:p>
            <a:pPr>
              <a:lnSpc>
                <a:spcPct val="150000"/>
              </a:lnSpc>
            </a:pPr>
            <a:r>
              <a:rPr lang="ru-RU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9</a:t>
            </a:r>
          </a:p>
          <a:p>
            <a:pPr>
              <a:lnSpc>
                <a:spcPct val="150000"/>
              </a:lnSpc>
            </a:pPr>
            <a:r>
              <a:rPr lang="ru-RU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12</a:t>
            </a:r>
          </a:p>
          <a:p>
            <a:pPr>
              <a:lnSpc>
                <a:spcPct val="150000"/>
              </a:lnSpc>
            </a:pPr>
            <a:r>
              <a:rPr lang="ru-RU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1759938065"/>
      </p:ext>
    </p:extLst>
  </p:cSld>
  <p:clrMapOvr>
    <a:masterClrMapping/>
  </p:clrMapOvr>
  <p:transition spd="med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10596275" y="31476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/>
              <a:t>1</a:t>
            </a:r>
          </a:p>
        </p:txBody>
      </p:sp>
      <p:sp>
        <p:nvSpPr>
          <p:cNvPr id="8" name="Заголовок 1"/>
          <p:cNvSpPr txBox="1">
            <a:spLocks/>
          </p:cNvSpPr>
          <p:nvPr/>
        </p:nvSpPr>
        <p:spPr>
          <a:xfrm>
            <a:off x="4666456" y="356593"/>
            <a:ext cx="2908300" cy="44291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7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>
              <a:defRPr/>
            </a:pPr>
            <a:r>
              <a:rPr lang="ru-RU" sz="36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Введение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224047" y="1301850"/>
            <a:ext cx="11793118" cy="40671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0215" algn="just">
              <a:lnSpc>
                <a:spcPct val="125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Великая Отечественная война – самая жестокая в истории, охватывающая 1418 дней и ночей и являющаяся выдающимся событием в истории человечества, имеющим непреходящее всемирно-историческое значение. Это война СССР против вторгшихся на советскую территорию нацистской Германии и её европейских союзников.</a:t>
            </a:r>
          </a:p>
          <a:p>
            <a:pPr indent="450215" algn="just">
              <a:lnSpc>
                <a:spcPct val="125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Сегодня жители нашей страны, потомки храбрых солдат и обычных людей, сражавшихся в полях Великой Отечественной войны, постепенно начинают забывать страницы истории, написанные кровью. И поэтому так важно сегодня вспомнить, что ни одна семья, ни один уголок нашей страны не остался незатронутым событиями той далекой, страшной войны.</a:t>
            </a:r>
          </a:p>
          <a:p>
            <a:pPr indent="450215" algn="just">
              <a:lnSpc>
                <a:spcPct val="125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Память о павших солдатах, тружениках тыла и мирных жителях увековечена в многочисленных мемориалах по всей стране. Каждый из этих мемориалов можно посетить, возложить цветы и вспомнить павших в Великой Отечественной войне, которые отдали свою жизнь ради нашего светлого будущего</a:t>
            </a:r>
          </a:p>
        </p:txBody>
      </p:sp>
    </p:spTree>
    <p:extLst>
      <p:ext uri="{BB962C8B-B14F-4D97-AF65-F5344CB8AC3E}">
        <p14:creationId xmlns:p14="http://schemas.microsoft.com/office/powerpoint/2010/main" val="3194237928"/>
      </p:ext>
    </p:extLst>
  </p:cSld>
  <p:clrMapOvr>
    <a:masterClrMapping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10596275" y="31476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2</a:t>
            </a:r>
            <a:endParaRPr lang="ru-RU" sz="2400" dirty="0"/>
          </a:p>
        </p:txBody>
      </p:sp>
      <p:sp>
        <p:nvSpPr>
          <p:cNvPr id="8" name="Заголовок 1"/>
          <p:cNvSpPr txBox="1">
            <a:spLocks/>
          </p:cNvSpPr>
          <p:nvPr/>
        </p:nvSpPr>
        <p:spPr>
          <a:xfrm>
            <a:off x="4666456" y="314761"/>
            <a:ext cx="2908300" cy="44291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7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>
              <a:defRPr/>
            </a:pPr>
            <a:r>
              <a:rPr lang="ru-RU" sz="36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Введение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3AE6DE60-392F-C54F-B78C-A8A12CEB85AB}"/>
              </a:ext>
            </a:extLst>
          </p:cNvPr>
          <p:cNvSpPr/>
          <p:nvPr/>
        </p:nvSpPr>
        <p:spPr>
          <a:xfrm>
            <a:off x="250060" y="1926633"/>
            <a:ext cx="11691880" cy="30047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 algn="just">
              <a:lnSpc>
                <a:spcPct val="150000"/>
              </a:lnSpc>
              <a:spcAft>
                <a:spcPts val="800"/>
              </a:spcAft>
              <a:buAutoNum type="arabicPeriod"/>
              <a:tabLst>
                <a:tab pos="457200" algn="l"/>
              </a:tabLst>
            </a:pP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 работе Андрианова В.И., Терещенко А.Г.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“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Памятники Дона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”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[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]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указываются памятники Ростовской области</a:t>
            </a:r>
          </a:p>
          <a:p>
            <a:pPr marL="457200" lvl="0" indent="-457200" algn="just">
              <a:lnSpc>
                <a:spcPct val="150000"/>
              </a:lnSpc>
              <a:spcAft>
                <a:spcPts val="800"/>
              </a:spcAft>
              <a:buAutoNum type="arabicPeriod"/>
              <a:tabLst>
                <a:tab pos="457200" algn="l"/>
              </a:tabLst>
            </a:pP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 работе Алексенко В.Н., Мартыновой М.И. 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“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География Ростовской области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”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[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]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указываются местоположения мемориалов Ростовской области</a:t>
            </a:r>
          </a:p>
          <a:p>
            <a:pPr marL="457200" lvl="0" indent="-457200" algn="just">
              <a:lnSpc>
                <a:spcPct val="150000"/>
              </a:lnSpc>
              <a:spcAft>
                <a:spcPts val="800"/>
              </a:spcAft>
              <a:buAutoNum type="arabicPeriod"/>
              <a:tabLst>
                <a:tab pos="457200" algn="l"/>
              </a:tabLst>
            </a:pP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 работе </a:t>
            </a:r>
            <a:r>
              <a:rPr lang="ru-RU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Шулеповой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Э. А.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“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Материалы свода памятников истории и культуры РСФСР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”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[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]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рассказывается о памятниках в Ростовской области</a:t>
            </a:r>
          </a:p>
        </p:txBody>
      </p:sp>
    </p:spTree>
    <p:extLst>
      <p:ext uri="{BB962C8B-B14F-4D97-AF65-F5344CB8AC3E}">
        <p14:creationId xmlns:p14="http://schemas.microsoft.com/office/powerpoint/2010/main" val="1169640190"/>
      </p:ext>
    </p:extLst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10596275" y="31476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3</a:t>
            </a:r>
            <a:endParaRPr lang="ru-RU" sz="2400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3326652" y="-149084"/>
            <a:ext cx="5538696" cy="9276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lnSpc>
                <a:spcPts val="7679"/>
              </a:lnSpc>
            </a:pPr>
            <a:r>
              <a:rPr lang="en-US" sz="3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Цель</a:t>
            </a:r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и </a:t>
            </a:r>
            <a:r>
              <a:rPr lang="en-US" sz="3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задачи</a:t>
            </a:r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работы</a:t>
            </a:r>
            <a:endParaRPr 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Прямоугольник 4"/>
          <p:cNvSpPr>
            <a:spLocks noChangeArrowheads="1"/>
          </p:cNvSpPr>
          <p:nvPr/>
        </p:nvSpPr>
        <p:spPr bwMode="auto">
          <a:xfrm>
            <a:off x="705598" y="1485868"/>
            <a:ext cx="10549590" cy="15468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lang="ru-RU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Цель: </a:t>
            </a:r>
            <a:r>
              <a:rPr lang="ru-RU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определить какие есть места памяти жертв немецких нацистов и боевой славы в городе Ростове-на-Дону и в Ростовской области</a:t>
            </a:r>
          </a:p>
          <a:p>
            <a:pPr algn="just">
              <a:lnSpc>
                <a:spcPct val="150000"/>
              </a:lnSpc>
              <a:defRPr/>
            </a:pPr>
            <a:endParaRPr lang="ru-RU" sz="2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Прямоугольник 5"/>
          <p:cNvSpPr>
            <a:spLocks noChangeArrowheads="1"/>
          </p:cNvSpPr>
          <p:nvPr/>
        </p:nvSpPr>
        <p:spPr bwMode="auto">
          <a:xfrm>
            <a:off x="705598" y="2674447"/>
            <a:ext cx="10549590" cy="16237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 eaLnBrk="1" hangingPunct="1">
              <a:lnSpc>
                <a:spcPct val="150000"/>
              </a:lnSpc>
              <a:spcAft>
                <a:spcPts val="600"/>
              </a:spcAft>
              <a:defRPr/>
            </a:pPr>
            <a:r>
              <a:rPr lang="ru-RU" sz="2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Задачи:</a:t>
            </a:r>
          </a:p>
          <a:p>
            <a:pPr>
              <a:lnSpc>
                <a:spcPct val="150000"/>
              </a:lnSpc>
            </a:pPr>
            <a:r>
              <a:rPr lang="ru-RU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1. Рассказать о мемориалах города </a:t>
            </a:r>
            <a:r>
              <a:rPr lang="ru-RU" sz="22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Ростов</a:t>
            </a:r>
            <a:r>
              <a:rPr lang="ru-RU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-на-Дону</a:t>
            </a:r>
          </a:p>
          <a:p>
            <a:pPr>
              <a:lnSpc>
                <a:spcPct val="150000"/>
              </a:lnSpc>
            </a:pPr>
            <a:r>
              <a:rPr lang="ru-RU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2. Указать и другие памятники Ростовской области</a:t>
            </a:r>
          </a:p>
        </p:txBody>
      </p:sp>
    </p:spTree>
    <p:extLst>
      <p:ext uri="{BB962C8B-B14F-4D97-AF65-F5344CB8AC3E}">
        <p14:creationId xmlns:p14="http://schemas.microsoft.com/office/powerpoint/2010/main" val="4246953901"/>
      </p:ext>
    </p:extLst>
  </p:cSld>
  <p:clrMapOvr>
    <a:masterClrMapping/>
  </p:clrMapOvr>
  <p:transition spd="med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10596275" y="31476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4</a:t>
            </a:r>
            <a:endParaRPr lang="ru-RU" sz="2400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287734" y="61097"/>
            <a:ext cx="986199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ru-RU" sz="36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Мемориалы </a:t>
            </a:r>
            <a:r>
              <a:rPr lang="ru-RU" sz="3600" dirty="0" err="1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Ростова</a:t>
            </a:r>
            <a:r>
              <a:rPr lang="ru-RU" sz="36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-на-Дону</a:t>
            </a:r>
            <a:endParaRPr 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287735" y="942967"/>
            <a:ext cx="5602077" cy="5597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ru-RU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Мемориал «Вечная память» был открыт в Ростове в 1969 году. Он расположен в сквере им. Фрунзе на площади Карла Маркса. В его основе лежит горизонтальная бетонная стела в форме полукольца как символ незавершенной, насильственно прерванной жизни. На мемориале  изображена Родина-мать, скорбящая о сыновьях. У подножия, в обрамлении отлитой пятиконечной звезды, находится Вечный огонь.</a:t>
            </a:r>
          </a:p>
          <a:p>
            <a:pPr algn="just">
              <a:lnSpc>
                <a:spcPct val="125000"/>
              </a:lnSpc>
            </a:pPr>
            <a:r>
              <a:rPr lang="ru-RU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Рядом с мемориалом расположено братское кладбище, где похоронены павшие в боях за освобождение Ростова воины и жители города. Всего там захоронены более 2000 человек. Их имена выбиты на надгробных плитах из черного мрамора.</a:t>
            </a:r>
          </a:p>
          <a:p>
            <a:pPr algn="just">
              <a:lnSpc>
                <a:spcPct val="125000"/>
              </a:lnSpc>
            </a:pPr>
            <a:r>
              <a:rPr lang="ru-RU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В 1975 году к 30-летию победы у Вечного огня был установлен Почетный пост №1. Он и по сей день выставляется на все праздники всероссийской значимости: День Победы, День защитника Отечества, памятные дни России.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192E32B9-14D5-491F-854C-A4A45F3059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2190" y="1758623"/>
            <a:ext cx="5042647" cy="3340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93AE586-6895-4D48-8A60-AA0738D1DD21}"/>
              </a:ext>
            </a:extLst>
          </p:cNvPr>
          <p:cNvSpPr txBox="1"/>
          <p:nvPr/>
        </p:nvSpPr>
        <p:spPr>
          <a:xfrm>
            <a:off x="6585137" y="5099377"/>
            <a:ext cx="44767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Рисунок 1 - Мемориал «Вечная память»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68600169"/>
      </p:ext>
    </p:extLst>
  </p:cSld>
  <p:clrMapOvr>
    <a:masterClrMapping/>
  </p:clrMapOvr>
  <p:transition spd="med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10596275" y="31476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/>
              <a:t>5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287734" y="61097"/>
            <a:ext cx="986199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ru-RU" sz="36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Мемориалы </a:t>
            </a:r>
            <a:r>
              <a:rPr lang="ru-RU" sz="3600" dirty="0" err="1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Ростова</a:t>
            </a:r>
            <a:r>
              <a:rPr lang="ru-RU" sz="36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-на-Дону</a:t>
            </a:r>
            <a:endParaRPr 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287735" y="942967"/>
            <a:ext cx="5319129" cy="57024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0215" algn="just">
              <a:lnSpc>
                <a:spcPct val="125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 1972 году на проспекте Шолохова был открыт мемориал «Защитникам донского неба». Выбор места для строительства комплекса был обусловлен тем, что рядом находится захоронение, где после освобождения </a:t>
            </a:r>
            <a:r>
              <a:rPr lang="ru-RU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Ростова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-на-Дону, обрели покой останки советских летчиков, Героев Советского Союза: И. Я. </a:t>
            </a:r>
            <a:r>
              <a:rPr lang="ru-RU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Сержантова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И.Н. Купавы и П.П. Коровкина. Также там находится и братская могила, где похоронены свыше 1800 человек.</a:t>
            </a:r>
          </a:p>
          <a:p>
            <a:pPr indent="450215" algn="just">
              <a:lnSpc>
                <a:spcPct val="125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 основе мемориала лежит 25-метровый металлический постамент, увенчанный боевым самолетом «МИГ-17» . К нему ведет широкая лестница из гранита. Рядом с постаментом на мраморе выбиты слова: «Слава защитникам Родины. 1941 - 1945. В честь летчиков, сражавшихся под Ростовом в годы войны».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192E32B9-14D5-491F-854C-A4A45F3059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6096000" y="1452282"/>
            <a:ext cx="5473367" cy="3647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93AE586-6895-4D48-8A60-AA0738D1DD21}"/>
              </a:ext>
            </a:extLst>
          </p:cNvPr>
          <p:cNvSpPr txBox="1"/>
          <p:nvPr/>
        </p:nvSpPr>
        <p:spPr>
          <a:xfrm>
            <a:off x="6585137" y="5099377"/>
            <a:ext cx="44767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Рисунок 2 - Мемориальный комплекс «Защитникам ростовского неба»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91557587"/>
      </p:ext>
    </p:extLst>
  </p:cSld>
  <p:clrMapOvr>
    <a:masterClrMapping/>
  </p:clrMapOvr>
  <p:transition spd="med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10596275" y="31476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/>
              <a:t>6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287734" y="61097"/>
            <a:ext cx="986199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ru-RU" sz="36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Мемориалы </a:t>
            </a:r>
            <a:r>
              <a:rPr lang="ru-RU" sz="3600" dirty="0" err="1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Ростова</a:t>
            </a:r>
            <a:r>
              <a:rPr lang="ru-RU" sz="36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-на-Дону</a:t>
            </a:r>
            <a:endParaRPr 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180158" y="1010202"/>
            <a:ext cx="5789924" cy="60426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0215" algn="just">
              <a:spcAft>
                <a:spcPts val="800"/>
              </a:spcAft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 год 30-летия Победы в Ростове открыли мемориал на месте, где во время войны были расстреляны и замучены около 27 тысяч жителей Ростова-на-Дону. По большей части, это были евреи.</a:t>
            </a:r>
          </a:p>
          <a:p>
            <a:pPr indent="450215" algn="just">
              <a:spcAft>
                <a:spcPts val="800"/>
              </a:spcAft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Основой комплекса является выполненная из серого бетона монументальная скульптурная группа, которая возвышается в глубине балки. В центре композиции расположена фигура женщины, которая является символом Родины-матери, воодушевляющей советских людей в смертной схватке с гитлеровцами.</a:t>
            </a:r>
          </a:p>
          <a:p>
            <a:pPr indent="450215" algn="just">
              <a:spcAft>
                <a:spcPts val="800"/>
              </a:spcAft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У входа в мемориал оборудована смотровая площадка. С нее лестница ведет в зал скорби из черного мрамора, где развернута экспозиция о зверствах фашистов в оккупированном Ростове-на-Дону.</a:t>
            </a:r>
          </a:p>
          <a:p>
            <a:pPr indent="450215" algn="just">
              <a:spcAft>
                <a:spcPts val="800"/>
              </a:spcAft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Впереди скульптурной группы на конусной площадке – памятный знак «Сердца павших бьются» (метроном, изображающий ритм сердца). Здесь же плита с отлитым из металла венком, в котором горит Вечный огонь</a:t>
            </a:r>
          </a:p>
          <a:p>
            <a:pPr indent="450215" algn="just">
              <a:spcAft>
                <a:spcPts val="800"/>
              </a:spcAft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192E32B9-14D5-491F-854C-A4A45F3059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6096000" y="1453156"/>
            <a:ext cx="5473367" cy="3645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93AE586-6895-4D48-8A60-AA0738D1DD21}"/>
              </a:ext>
            </a:extLst>
          </p:cNvPr>
          <p:cNvSpPr txBox="1"/>
          <p:nvPr/>
        </p:nvSpPr>
        <p:spPr>
          <a:xfrm>
            <a:off x="6585137" y="5099377"/>
            <a:ext cx="44767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Рисунок 3 - 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Змиевская балка</a:t>
            </a:r>
          </a:p>
        </p:txBody>
      </p:sp>
    </p:spTree>
    <p:extLst>
      <p:ext uri="{BB962C8B-B14F-4D97-AF65-F5344CB8AC3E}">
        <p14:creationId xmlns:p14="http://schemas.microsoft.com/office/powerpoint/2010/main" val="3385685129"/>
      </p:ext>
    </p:extLst>
  </p:cSld>
  <p:clrMapOvr>
    <a:masterClrMapping/>
  </p:clrMapOvr>
  <p:transition spd="med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10596275" y="31476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7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287734" y="61097"/>
            <a:ext cx="986199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ru-RU" sz="36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Мемориалы </a:t>
            </a:r>
            <a:r>
              <a:rPr lang="ru-RU" sz="3600" dirty="0" err="1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Ростова</a:t>
            </a:r>
            <a:r>
              <a:rPr lang="ru-RU" sz="36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-на-Дону</a:t>
            </a:r>
            <a:endParaRPr 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180158" y="1010202"/>
            <a:ext cx="5789924" cy="5283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0215" algn="just">
              <a:spcAft>
                <a:spcPts val="800"/>
              </a:spcAft>
            </a:pPr>
            <a:r>
              <a:rPr lang="ru-RU" sz="18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 1983 году на западной окраине Ростова на стрелке рек Дон и Мертвый Донец был сооружен мемориал в память о павших бойцах Красной армии, освобождавших </a:t>
            </a:r>
            <a:r>
              <a:rPr lang="ru-RU" sz="1800" dirty="0" err="1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Ростов</a:t>
            </a:r>
            <a:r>
              <a:rPr lang="ru-RU" sz="18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-на-Дону в 1941 и 1943 годах.</a:t>
            </a:r>
          </a:p>
          <a:p>
            <a:pPr indent="450215" algn="just">
              <a:spcAft>
                <a:spcPts val="800"/>
              </a:spcAft>
            </a:pPr>
            <a:r>
              <a:rPr lang="ru-RU" sz="18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 состав </a:t>
            </a:r>
            <a:r>
              <a:rPr lang="ru-RU" sz="1800" dirty="0" err="1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Кумженского</a:t>
            </a:r>
            <a:r>
              <a:rPr lang="ru-RU" sz="18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мемориала входят пять пилонов, четыре стелы Славы, монумент «Штурм» и памятные плиты, на которых высечены названия боевых частей, участвовавших в боях за Ростов. Пилоны облицованы мрамором серого цвета.</a:t>
            </a:r>
          </a:p>
          <a:p>
            <a:pPr indent="450215" algn="just">
              <a:spcAft>
                <a:spcPts val="800"/>
              </a:spcAft>
            </a:pPr>
            <a:r>
              <a:rPr lang="ru-RU" sz="18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Центральным объектом мемориала является монумент «Штурм». На гранитном постаменте размещена скульптурная группа идущих в атаку солдат. Над ними возвышается 18-метровая металлическая стрела, указывающая направление главного удара советских войск. Рядом с монументом находится братская могила погибших бойцов. На гранитных плитах выбиты их имена.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192E32B9-14D5-491F-854C-A4A45F3059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6096001" y="1453156"/>
            <a:ext cx="5473365" cy="3645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93AE586-6895-4D48-8A60-AA0738D1DD21}"/>
              </a:ext>
            </a:extLst>
          </p:cNvPr>
          <p:cNvSpPr txBox="1"/>
          <p:nvPr/>
        </p:nvSpPr>
        <p:spPr>
          <a:xfrm>
            <a:off x="6585137" y="5099377"/>
            <a:ext cx="44767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Рисунок 4 - </a:t>
            </a:r>
            <a:r>
              <a:rPr lang="ru-RU" sz="1800" dirty="0" err="1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Кумженский</a:t>
            </a:r>
            <a:r>
              <a:rPr lang="ru-RU" sz="18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мемориал</a:t>
            </a:r>
          </a:p>
        </p:txBody>
      </p:sp>
    </p:spTree>
    <p:extLst>
      <p:ext uri="{BB962C8B-B14F-4D97-AF65-F5344CB8AC3E}">
        <p14:creationId xmlns:p14="http://schemas.microsoft.com/office/powerpoint/2010/main" val="363021529"/>
      </p:ext>
    </p:extLst>
  </p:cSld>
  <p:clrMapOvr>
    <a:masterClrMapping/>
  </p:clrMapOvr>
  <p:transition spd="med">
    <p:pull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Ион">
  <a:themeElements>
    <a:clrScheme name="Ion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EC76B5"/>
      </a:hlink>
      <a:folHlink>
        <a:srgbClr val="E8ACCD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A207AED3-9ABC-4A18-9978-A59B65688B15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948</TotalTime>
  <Words>1712</Words>
  <Application>Microsoft Office PowerPoint</Application>
  <PresentationFormat>Широкоэкранный</PresentationFormat>
  <Paragraphs>105</Paragraphs>
  <Slides>16</Slides>
  <Notes>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16</vt:i4>
      </vt:variant>
    </vt:vector>
  </HeadingPairs>
  <TitlesOfParts>
    <vt:vector size="24" baseType="lpstr">
      <vt:lpstr>Arial</vt:lpstr>
      <vt:lpstr>Calibri</vt:lpstr>
      <vt:lpstr>Century Gothic</vt:lpstr>
      <vt:lpstr>Tahoma</vt:lpstr>
      <vt:lpstr>Times New Roman</vt:lpstr>
      <vt:lpstr>Wingdings</vt:lpstr>
      <vt:lpstr>Wingdings 3</vt:lpstr>
      <vt:lpstr>Ион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SPecialiST RePack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Учетная запись Майкрософт</dc:creator>
  <cp:lastModifiedBy>Kikuzawa Sees You</cp:lastModifiedBy>
  <cp:revision>104</cp:revision>
  <dcterms:created xsi:type="dcterms:W3CDTF">2022-10-27T16:31:09Z</dcterms:created>
  <dcterms:modified xsi:type="dcterms:W3CDTF">2022-12-08T11:42:08Z</dcterms:modified>
</cp:coreProperties>
</file>